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mpman, Allison" userId="S::alampman1@helenaschools.org::40769aa2-0389-469f-8ada-479147c50ba9" providerId="AD" clId="Web-{E662830D-EB58-5A8C-F9D7-F3D644EC9355}"/>
    <pc:docChg chg="modSld">
      <pc:chgData name="Lampman, Allison" userId="S::alampman1@helenaschools.org::40769aa2-0389-469f-8ada-479147c50ba9" providerId="AD" clId="Web-{E662830D-EB58-5A8C-F9D7-F3D644EC9355}" dt="2019-04-15T13:25:47.841" v="36" actId="20577"/>
      <pc:docMkLst>
        <pc:docMk/>
      </pc:docMkLst>
      <pc:sldChg chg="modSp">
        <pc:chgData name="Lampman, Allison" userId="S::alampman1@helenaschools.org::40769aa2-0389-469f-8ada-479147c50ba9" providerId="AD" clId="Web-{E662830D-EB58-5A8C-F9D7-F3D644EC9355}" dt="2019-04-15T13:25:40.654" v="29" actId="20577"/>
        <pc:sldMkLst>
          <pc:docMk/>
          <pc:sldMk cId="3411842576" sldId="257"/>
        </pc:sldMkLst>
        <pc:spChg chg="mod">
          <ac:chgData name="Lampman, Allison" userId="S::alampman1@helenaschools.org::40769aa2-0389-469f-8ada-479147c50ba9" providerId="AD" clId="Web-{E662830D-EB58-5A8C-F9D7-F3D644EC9355}" dt="2019-04-15T13:25:40.654" v="29" actId="20577"/>
          <ac:spMkLst>
            <pc:docMk/>
            <pc:sldMk cId="3411842576" sldId="257"/>
            <ac:spMk id="4" creationId="{00000000-0000-0000-0000-000000000000}"/>
          </ac:spMkLst>
        </pc:spChg>
      </pc:sldChg>
      <pc:sldChg chg="modSp">
        <pc:chgData name="Lampman, Allison" userId="S::alampman1@helenaschools.org::40769aa2-0389-469f-8ada-479147c50ba9" providerId="AD" clId="Web-{E662830D-EB58-5A8C-F9D7-F3D644EC9355}" dt="2019-04-15T13:24:52.013" v="23" actId="20577"/>
        <pc:sldMkLst>
          <pc:docMk/>
          <pc:sldMk cId="1179777612" sldId="259"/>
        </pc:sldMkLst>
        <pc:spChg chg="mod">
          <ac:chgData name="Lampman, Allison" userId="S::alampman1@helenaschools.org::40769aa2-0389-469f-8ada-479147c50ba9" providerId="AD" clId="Web-{E662830D-EB58-5A8C-F9D7-F3D644EC9355}" dt="2019-04-15T13:24:52.013" v="23" actId="20577"/>
          <ac:spMkLst>
            <pc:docMk/>
            <pc:sldMk cId="1179777612" sldId="259"/>
            <ac:spMk id="3" creationId="{00000000-0000-0000-0000-000000000000}"/>
          </ac:spMkLst>
        </pc:spChg>
      </pc:sldChg>
      <pc:sldChg chg="modSp">
        <pc:chgData name="Lampman, Allison" userId="S::alampman1@helenaschools.org::40769aa2-0389-469f-8ada-479147c50ba9" providerId="AD" clId="Web-{E662830D-EB58-5A8C-F9D7-F3D644EC9355}" dt="2019-04-15T13:25:47.841" v="36" actId="20577"/>
        <pc:sldMkLst>
          <pc:docMk/>
          <pc:sldMk cId="3244130054" sldId="261"/>
        </pc:sldMkLst>
        <pc:spChg chg="mod">
          <ac:chgData name="Lampman, Allison" userId="S::alampman1@helenaschools.org::40769aa2-0389-469f-8ada-479147c50ba9" providerId="AD" clId="Web-{E662830D-EB58-5A8C-F9D7-F3D644EC9355}" dt="2019-04-15T13:25:47.841" v="36" actId="20577"/>
          <ac:spMkLst>
            <pc:docMk/>
            <pc:sldMk cId="3244130054" sldId="261"/>
            <ac:spMk id="2" creationId="{00000000-0000-0000-0000-000000000000}"/>
          </ac:spMkLst>
        </pc:spChg>
      </pc:sldChg>
    </pc:docChg>
  </pc:docChgLst>
  <pc:docChgLst>
    <pc:chgData name="Lampman, Allison" userId="S::alampman1@helenaschools.org::40769aa2-0389-469f-8ada-479147c50ba9" providerId="AD" clId="Web-{8BD4B423-C10D-77BD-CD0E-6A1F4B409A10}"/>
    <pc:docChg chg="modSld">
      <pc:chgData name="Lampman, Allison" userId="S::alampman1@helenaschools.org::40769aa2-0389-469f-8ada-479147c50ba9" providerId="AD" clId="Web-{8BD4B423-C10D-77BD-CD0E-6A1F4B409A10}" dt="2019-01-23T19:05:37.041" v="49" actId="20577"/>
      <pc:docMkLst>
        <pc:docMk/>
      </pc:docMkLst>
      <pc:sldChg chg="modSp">
        <pc:chgData name="Lampman, Allison" userId="S::alampman1@helenaschools.org::40769aa2-0389-469f-8ada-479147c50ba9" providerId="AD" clId="Web-{8BD4B423-C10D-77BD-CD0E-6A1F4B409A10}" dt="2019-01-23T19:05:37.041" v="49" actId="20577"/>
        <pc:sldMkLst>
          <pc:docMk/>
          <pc:sldMk cId="3244130054" sldId="261"/>
        </pc:sldMkLst>
        <pc:spChg chg="mod">
          <ac:chgData name="Lampman, Allison" userId="S::alampman1@helenaschools.org::40769aa2-0389-469f-8ada-479147c50ba9" providerId="AD" clId="Web-{8BD4B423-C10D-77BD-CD0E-6A1F4B409A10}" dt="2019-01-23T19:05:37.041" v="49" actId="20577"/>
          <ac:spMkLst>
            <pc:docMk/>
            <pc:sldMk cId="3244130054" sldId="26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8D393-275C-4344-A369-C08D16E97E33}" type="datetimeFigureOut">
              <a:rPr lang="en-US"/>
              <a:t>4/15/2019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48FEE-3224-4985-ADCB-F2B752557215}"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C48FEE-3224-4985-ADCB-F2B752557215}" type="slidenum">
              <a:rPr lang="en-US"/>
              <a:t>2</a:t>
            </a:fld>
            <a:endParaRPr lang="en-US"/>
          </a:p>
        </p:txBody>
      </p:sp>
    </p:spTree>
    <p:extLst>
      <p:ext uri="{BB962C8B-B14F-4D97-AF65-F5344CB8AC3E}">
        <p14:creationId xmlns:p14="http://schemas.microsoft.com/office/powerpoint/2010/main" val="3001361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C48FEE-3224-4985-ADCB-F2B752557215}" type="slidenum">
              <a:rPr lang="en-US"/>
              <a:t>3</a:t>
            </a:fld>
            <a:endParaRPr lang="en-US"/>
          </a:p>
        </p:txBody>
      </p:sp>
    </p:spTree>
    <p:extLst>
      <p:ext uri="{BB962C8B-B14F-4D97-AF65-F5344CB8AC3E}">
        <p14:creationId xmlns:p14="http://schemas.microsoft.com/office/powerpoint/2010/main" val="2237993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C48FEE-3224-4985-ADCB-F2B752557215}" type="slidenum">
              <a:rPr lang="en-US"/>
              <a:t>4</a:t>
            </a:fld>
            <a:endParaRPr lang="en-US"/>
          </a:p>
        </p:txBody>
      </p:sp>
    </p:spTree>
    <p:extLst>
      <p:ext uri="{BB962C8B-B14F-4D97-AF65-F5344CB8AC3E}">
        <p14:creationId xmlns:p14="http://schemas.microsoft.com/office/powerpoint/2010/main" val="4098048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C48FEE-3224-4985-ADCB-F2B752557215}" type="slidenum">
              <a:rPr lang="en-US"/>
              <a:t>5</a:t>
            </a:fld>
            <a:endParaRPr lang="en-US"/>
          </a:p>
        </p:txBody>
      </p:sp>
    </p:spTree>
    <p:extLst>
      <p:ext uri="{BB962C8B-B14F-4D97-AF65-F5344CB8AC3E}">
        <p14:creationId xmlns:p14="http://schemas.microsoft.com/office/powerpoint/2010/main" val="3486793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C48FEE-3224-4985-ADCB-F2B752557215}" type="slidenum">
              <a:rPr lang="en-US"/>
              <a:t>6</a:t>
            </a:fld>
            <a:endParaRPr lang="en-US"/>
          </a:p>
        </p:txBody>
      </p:sp>
    </p:spTree>
    <p:extLst>
      <p:ext uri="{BB962C8B-B14F-4D97-AF65-F5344CB8AC3E}">
        <p14:creationId xmlns:p14="http://schemas.microsoft.com/office/powerpoint/2010/main" val="3393251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22071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87858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94910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846CE7D5-CF57-46EF-B807-FDD0502418D4}"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15470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34575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4952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10197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789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8935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8314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5365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1803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1913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846CE7D5-CF57-46EF-B807-FDD0502418D4}" type="datetimeFigureOut">
              <a:rPr lang="en-US" smtClean="0"/>
              <a:t>4/15/2019</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8619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46CE7D5-CF57-46EF-B807-FDD0502418D4}" type="datetimeFigureOut">
              <a:rPr lang="en-US" smtClean="0"/>
              <a:t>4/15/2019</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5762906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a:t>Types of Characters and Irony</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9032" y="84258"/>
            <a:ext cx="11137194" cy="1333380"/>
          </a:xfrm>
        </p:spPr>
        <p:txBody>
          <a:bodyPr/>
          <a:lstStyle/>
          <a:p>
            <a:r>
              <a:rPr lang="en-US" sz="5400" dirty="0"/>
              <a:t>Protagonist </a:t>
            </a:r>
            <a:r>
              <a:rPr lang="en-US" sz="4800" dirty="0"/>
              <a:t> </a:t>
            </a:r>
            <a:r>
              <a:rPr lang="en-US" dirty="0"/>
              <a:t>                 </a:t>
            </a:r>
            <a:r>
              <a:rPr lang="en-US" sz="5400" dirty="0"/>
              <a:t>Antagonist</a:t>
            </a:r>
            <a:r>
              <a:rPr lang="en-US" dirty="0"/>
              <a:t> </a:t>
            </a:r>
            <a:endParaRPr lang="en-US">
              <a:latin typeface="Century Gothic"/>
            </a:endParaRPr>
          </a:p>
        </p:txBody>
      </p:sp>
      <p:sp>
        <p:nvSpPr>
          <p:cNvPr id="5" name="Content Placeholder 4"/>
          <p:cNvSpPr>
            <a:spLocks noGrp="1"/>
          </p:cNvSpPr>
          <p:nvPr>
            <p:ph sz="half" idx="1"/>
          </p:nvPr>
        </p:nvSpPr>
        <p:spPr/>
        <p:txBody>
          <a:bodyPr vert="horz" lIns="91440" tIns="45720" rIns="91440" bIns="45720" rtlCol="0" anchor="t">
            <a:normAutofit lnSpcReduction="10000"/>
          </a:bodyPr>
          <a:lstStyle/>
          <a:p>
            <a:r>
              <a:rPr lang="en-US" sz="3600" dirty="0"/>
              <a:t>The protagonist is the main character of the story. There can be multiple protagonists. </a:t>
            </a:r>
            <a:endParaRPr lang="en-US" sz="3600" dirty="0">
              <a:solidFill>
                <a:srgbClr val="000000"/>
              </a:solidFill>
              <a:latin typeface="Calibri"/>
            </a:endParaRPr>
          </a:p>
        </p:txBody>
      </p:sp>
      <p:sp>
        <p:nvSpPr>
          <p:cNvPr id="6" name="Content Placeholder 5"/>
          <p:cNvSpPr>
            <a:spLocks noGrp="1"/>
          </p:cNvSpPr>
          <p:nvPr>
            <p:ph sz="half" idx="2"/>
          </p:nvPr>
        </p:nvSpPr>
        <p:spPr/>
        <p:txBody>
          <a:bodyPr vert="horz" lIns="91440" tIns="45720" rIns="91440" bIns="45720" rtlCol="0" anchor="t">
            <a:normAutofit lnSpcReduction="10000"/>
          </a:bodyPr>
          <a:lstStyle/>
          <a:p>
            <a:r>
              <a:rPr lang="en-US" sz="3200" dirty="0"/>
              <a:t>The antagonist is the opponent of the protagonist, generally considered the "bad guy." The antagonist does not have to be a human, or even a living creature.</a:t>
            </a:r>
            <a:r>
              <a:rPr lang="en-US" dirty="0"/>
              <a:t> </a:t>
            </a:r>
            <a:endParaRPr lang="en-US" dirty="0">
              <a:solidFill>
                <a:srgbClr val="000000"/>
              </a:solidFill>
              <a:latin typeface="Calibri"/>
            </a:endParaRPr>
          </a:p>
        </p:txBody>
      </p:sp>
    </p:spTree>
    <p:extLst>
      <p:ext uri="{BB962C8B-B14F-4D97-AF65-F5344CB8AC3E}">
        <p14:creationId xmlns:p14="http://schemas.microsoft.com/office/powerpoint/2010/main" val="341184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0"/>
            <a:ext cx="10571998" cy="1417638"/>
          </a:xfrm>
        </p:spPr>
        <p:txBody>
          <a:bodyPr/>
          <a:lstStyle/>
          <a:p>
            <a:r>
              <a:rPr lang="en-US" dirty="0"/>
              <a:t>       </a:t>
            </a:r>
            <a:r>
              <a:rPr lang="en-US" sz="5400" dirty="0"/>
              <a:t>Static                 Dynamic </a:t>
            </a:r>
            <a:endParaRPr lang="en-US" dirty="0"/>
          </a:p>
        </p:txBody>
      </p:sp>
      <p:sp>
        <p:nvSpPr>
          <p:cNvPr id="3" name="Content Placeholder 2"/>
          <p:cNvSpPr>
            <a:spLocks noGrp="1"/>
          </p:cNvSpPr>
          <p:nvPr>
            <p:ph sz="half" idx="1"/>
          </p:nvPr>
        </p:nvSpPr>
        <p:spPr/>
        <p:txBody>
          <a:bodyPr vert="horz" lIns="91440" tIns="45720" rIns="91440" bIns="45720" rtlCol="0" anchor="t">
            <a:normAutofit/>
          </a:bodyPr>
          <a:lstStyle/>
          <a:p>
            <a:r>
              <a:rPr lang="en-US" sz="3600" dirty="0"/>
              <a:t>Static characters do not change or develop</a:t>
            </a:r>
          </a:p>
        </p:txBody>
      </p:sp>
      <p:sp>
        <p:nvSpPr>
          <p:cNvPr id="4" name="Content Placeholder 3"/>
          <p:cNvSpPr>
            <a:spLocks noGrp="1"/>
          </p:cNvSpPr>
          <p:nvPr>
            <p:ph sz="half" idx="2"/>
          </p:nvPr>
        </p:nvSpPr>
        <p:spPr>
          <a:xfrm>
            <a:off x="6004585" y="2222286"/>
            <a:ext cx="5377413" cy="3905381"/>
          </a:xfrm>
        </p:spPr>
        <p:txBody>
          <a:bodyPr vert="horz" lIns="91440" tIns="45720" rIns="91440" bIns="45720" rtlCol="0" anchor="t">
            <a:noAutofit/>
          </a:bodyPr>
          <a:lstStyle/>
          <a:p>
            <a:r>
              <a:rPr lang="en-US" sz="3200" dirty="0"/>
              <a:t>Dynamic characters undergo some sort of change. Usually some sort of action occurs that makes the character change their opinion/personality/etc.</a:t>
            </a:r>
          </a:p>
        </p:txBody>
      </p:sp>
    </p:spTree>
    <p:extLst>
      <p:ext uri="{BB962C8B-B14F-4D97-AF65-F5344CB8AC3E}">
        <p14:creationId xmlns:p14="http://schemas.microsoft.com/office/powerpoint/2010/main" val="56815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5400" dirty="0"/>
              <a:t>Stock                      Complex</a:t>
            </a:r>
            <a:endParaRPr lang="en-US" dirty="0"/>
          </a:p>
        </p:txBody>
      </p:sp>
      <p:sp>
        <p:nvSpPr>
          <p:cNvPr id="3" name="Content Placeholder 2"/>
          <p:cNvSpPr>
            <a:spLocks noGrp="1"/>
          </p:cNvSpPr>
          <p:nvPr>
            <p:ph sz="half" idx="1"/>
          </p:nvPr>
        </p:nvSpPr>
        <p:spPr/>
        <p:txBody>
          <a:bodyPr vert="horz" lIns="91440" tIns="45720" rIns="91440" bIns="45720" rtlCol="0" anchor="t">
            <a:normAutofit/>
          </a:bodyPr>
          <a:lstStyle/>
          <a:p>
            <a:r>
              <a:rPr lang="en-US" sz="3200" dirty="0"/>
              <a:t>A "stereotype" or recognizable character. Can also be an archetype. </a:t>
            </a:r>
          </a:p>
          <a:p>
            <a:pPr lvl="1"/>
            <a:r>
              <a:rPr lang="en-US" sz="3000" dirty="0"/>
              <a:t>Ex. Elderly martial arts master, bad boy</a:t>
            </a:r>
            <a:r>
              <a:rPr lang="en-US" sz="3000"/>
              <a:t>, jock</a:t>
            </a:r>
            <a:endParaRPr lang="en-US" sz="3000" dirty="0"/>
          </a:p>
        </p:txBody>
      </p:sp>
      <p:sp>
        <p:nvSpPr>
          <p:cNvPr id="4" name="Content Placeholder 3"/>
          <p:cNvSpPr>
            <a:spLocks noGrp="1"/>
          </p:cNvSpPr>
          <p:nvPr>
            <p:ph sz="half" idx="2"/>
          </p:nvPr>
        </p:nvSpPr>
        <p:spPr/>
        <p:txBody>
          <a:bodyPr vert="horz" lIns="91440" tIns="45720" rIns="91440" bIns="45720" rtlCol="0" anchor="t">
            <a:normAutofit/>
          </a:bodyPr>
          <a:lstStyle/>
          <a:p>
            <a:r>
              <a:rPr lang="en-US" sz="3600" dirty="0"/>
              <a:t>Has a mix of traits </a:t>
            </a:r>
          </a:p>
        </p:txBody>
      </p:sp>
    </p:spTree>
    <p:extLst>
      <p:ext uri="{BB962C8B-B14F-4D97-AF65-F5344CB8AC3E}">
        <p14:creationId xmlns:p14="http://schemas.microsoft.com/office/powerpoint/2010/main" val="117065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Foil Characters </a:t>
            </a:r>
          </a:p>
        </p:txBody>
      </p:sp>
      <p:sp>
        <p:nvSpPr>
          <p:cNvPr id="3" name="Content Placeholder 2"/>
          <p:cNvSpPr>
            <a:spLocks noGrp="1"/>
          </p:cNvSpPr>
          <p:nvPr>
            <p:ph idx="1"/>
          </p:nvPr>
        </p:nvSpPr>
        <p:spPr>
          <a:xfrm>
            <a:off x="261257" y="2030681"/>
            <a:ext cx="11112029" cy="4714503"/>
          </a:xfrm>
        </p:spPr>
        <p:txBody>
          <a:bodyPr vert="horz" lIns="91440" tIns="45720" rIns="91440" bIns="45720" rtlCol="0" anchor="t">
            <a:noAutofit/>
          </a:bodyPr>
          <a:lstStyle/>
          <a:p>
            <a:r>
              <a:rPr lang="en-US" sz="2800" dirty="0"/>
              <a:t>These characters act as a contrasting character to the protagonist. Something about their personality makes them an opposite. They may have some similarities, but one (or many) large character trait that is contrasting. There can be multiple foils in a story.</a:t>
            </a:r>
          </a:p>
          <a:p>
            <a:pPr lvl="1"/>
            <a:r>
              <a:rPr lang="en-US" sz="2400" dirty="0"/>
              <a:t>Hermione and Luna </a:t>
            </a:r>
          </a:p>
          <a:p>
            <a:pPr lvl="1"/>
            <a:r>
              <a:rPr lang="en-US" sz="2400" dirty="0"/>
              <a:t> Edward and Jacob in </a:t>
            </a:r>
            <a:r>
              <a:rPr lang="en-US" sz="2400" i="1" dirty="0"/>
              <a:t>Twilight </a:t>
            </a:r>
          </a:p>
          <a:p>
            <a:pPr lvl="1"/>
            <a:r>
              <a:rPr lang="en-US" sz="2400" dirty="0"/>
              <a:t>Donkey and Shrek</a:t>
            </a:r>
          </a:p>
          <a:p>
            <a:pPr lvl="1"/>
            <a:r>
              <a:rPr lang="en-US" sz="2400" dirty="0"/>
              <a:t>Marlin and Dory </a:t>
            </a:r>
          </a:p>
          <a:p>
            <a:pPr lvl="1"/>
            <a:r>
              <a:rPr lang="en-US" sz="2400" dirty="0"/>
              <a:t>Timone/</a:t>
            </a:r>
            <a:r>
              <a:rPr lang="en-US" sz="2400" dirty="0" err="1"/>
              <a:t>Pumba</a:t>
            </a:r>
            <a:r>
              <a:rPr lang="en-US" sz="2400" dirty="0"/>
              <a:t> and Rafiki </a:t>
            </a:r>
          </a:p>
          <a:p>
            <a:pPr lvl="1"/>
            <a:endParaRPr lang="en-US" sz="2400" dirty="0"/>
          </a:p>
        </p:txBody>
      </p:sp>
    </p:spTree>
    <p:extLst>
      <p:ext uri="{BB962C8B-B14F-4D97-AF65-F5344CB8AC3E}">
        <p14:creationId xmlns:p14="http://schemas.microsoft.com/office/powerpoint/2010/main" val="117977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Irony Review </a:t>
            </a:r>
          </a:p>
        </p:txBody>
      </p:sp>
      <p:sp>
        <p:nvSpPr>
          <p:cNvPr id="3" name="Content Placeholder 2"/>
          <p:cNvSpPr>
            <a:spLocks noGrp="1"/>
          </p:cNvSpPr>
          <p:nvPr>
            <p:ph idx="1"/>
          </p:nvPr>
        </p:nvSpPr>
        <p:spPr>
          <a:xfrm>
            <a:off x="38876" y="1883621"/>
            <a:ext cx="11974113" cy="4885314"/>
          </a:xfrm>
        </p:spPr>
        <p:txBody>
          <a:bodyPr vert="horz" lIns="91440" tIns="45720" rIns="91440" bIns="45720" rtlCol="0" anchor="t">
            <a:noAutofit/>
          </a:bodyPr>
          <a:lstStyle/>
          <a:p>
            <a:r>
              <a:rPr lang="en-US" sz="2400" b="1" dirty="0"/>
              <a:t>Dramatic </a:t>
            </a:r>
            <a:r>
              <a:rPr lang="en-US" sz="2400" dirty="0"/>
              <a:t>– the audience knows something that the characters do not. </a:t>
            </a:r>
          </a:p>
          <a:p>
            <a:pPr lvl="1"/>
            <a:r>
              <a:rPr lang="en-US" sz="2400" dirty="0"/>
              <a:t>Ex. We know that the old woman with the apple is the Evil Queen – Snow White does not.</a:t>
            </a:r>
          </a:p>
          <a:p>
            <a:r>
              <a:rPr lang="en-US" sz="2400" b="1" dirty="0"/>
              <a:t>Situational</a:t>
            </a:r>
            <a:r>
              <a:rPr lang="en-US" sz="2400" dirty="0"/>
              <a:t> – When something occurs that is the opposite of what the characters AND audience expect. </a:t>
            </a:r>
          </a:p>
          <a:p>
            <a:pPr lvl="1"/>
            <a:r>
              <a:rPr lang="en-US" sz="2000" dirty="0"/>
              <a:t>Ex. Dorothy journeys to find the wizard to send her home, only to find out that she had the power to do so all along. </a:t>
            </a:r>
          </a:p>
          <a:p>
            <a:r>
              <a:rPr lang="en-US" sz="2400" b="1" dirty="0"/>
              <a:t>Verbal</a:t>
            </a:r>
            <a:r>
              <a:rPr lang="en-US" sz="2400" dirty="0"/>
              <a:t> – the speaker says the opposite of what they actually mean</a:t>
            </a:r>
          </a:p>
          <a:p>
            <a:pPr lvl="1"/>
            <a:r>
              <a:rPr lang="en-US" sz="2000" dirty="0"/>
              <a:t>Ex. Belle tells Gaston "I just don't deserve you" as a way to fend him off. In reality, she means that </a:t>
            </a:r>
            <a:r>
              <a:rPr lang="en-US" sz="2000" i="1" dirty="0"/>
              <a:t>he</a:t>
            </a:r>
            <a:r>
              <a:rPr lang="en-US" sz="2000" dirty="0"/>
              <a:t> doesn't deserve </a:t>
            </a:r>
            <a:r>
              <a:rPr lang="en-US" sz="2000" i="1" dirty="0"/>
              <a:t>her.</a:t>
            </a:r>
          </a:p>
        </p:txBody>
      </p:sp>
    </p:spTree>
    <p:extLst>
      <p:ext uri="{BB962C8B-B14F-4D97-AF65-F5344CB8AC3E}">
        <p14:creationId xmlns:p14="http://schemas.microsoft.com/office/powerpoint/2010/main" val="3244130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165</Words>
  <Application>Microsoft Office PowerPoint</Application>
  <PresentationFormat>Widescreen</PresentationFormat>
  <Paragraphs>29</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Quotable</vt:lpstr>
      <vt:lpstr>Types of Characters and Irony</vt:lpstr>
      <vt:lpstr>Protagonist                   Antagonist </vt:lpstr>
      <vt:lpstr>       Static                 Dynamic </vt:lpstr>
      <vt:lpstr>     Stock                      Complex</vt:lpstr>
      <vt:lpstr>Foil Characters </vt:lpstr>
      <vt:lpstr>Irony Review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Characters and Irony</dc:title>
  <cp:lastModifiedBy>Lampman, Allison</cp:lastModifiedBy>
  <cp:revision>41</cp:revision>
  <dcterms:modified xsi:type="dcterms:W3CDTF">2019-04-15T13:25:48Z</dcterms:modified>
</cp:coreProperties>
</file>