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mpman, Allison" userId="S::alampman1@helenaschools.org::40769aa2-0389-469f-8ada-479147c50ba9" providerId="AD" clId="Web-{BCC0AFC8-D911-837B-2985-F8702887A836}"/>
    <pc:docChg chg="addSld modSld">
      <pc:chgData name="Lampman, Allison" userId="S::alampman1@helenaschools.org::40769aa2-0389-469f-8ada-479147c50ba9" providerId="AD" clId="Web-{BCC0AFC8-D911-837B-2985-F8702887A836}" dt="2018-09-11T20:13:07.699" v="413" actId="20577"/>
      <pc:docMkLst>
        <pc:docMk/>
      </pc:docMkLst>
      <pc:sldChg chg="modSp">
        <pc:chgData name="Lampman, Allison" userId="S::alampman1@helenaschools.org::40769aa2-0389-469f-8ada-479147c50ba9" providerId="AD" clId="Web-{BCC0AFC8-D911-837B-2985-F8702887A836}" dt="2018-09-11T20:11:19.557" v="388" actId="20577"/>
        <pc:sldMkLst>
          <pc:docMk/>
          <pc:sldMk cId="109857222" sldId="256"/>
        </pc:sldMkLst>
        <pc:spChg chg="mod">
          <ac:chgData name="Lampman, Allison" userId="S::alampman1@helenaschools.org::40769aa2-0389-469f-8ada-479147c50ba9" providerId="AD" clId="Web-{BCC0AFC8-D911-837B-2985-F8702887A836}" dt="2018-09-11T20:11:19.557" v="388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Lampman, Allison" userId="S::alampman1@helenaschools.org::40769aa2-0389-469f-8ada-479147c50ba9" providerId="AD" clId="Web-{BCC0AFC8-D911-837B-2985-F8702887A836}" dt="2018-09-11T20:13:06.871" v="411" actId="20577"/>
        <pc:sldMkLst>
          <pc:docMk/>
          <pc:sldMk cId="3891886282" sldId="257"/>
        </pc:sldMkLst>
        <pc:spChg chg="mod">
          <ac:chgData name="Lampman, Allison" userId="S::alampman1@helenaschools.org::40769aa2-0389-469f-8ada-479147c50ba9" providerId="AD" clId="Web-{BCC0AFC8-D911-837B-2985-F8702887A836}" dt="2018-09-11T20:13:06.871" v="411" actId="20577"/>
          <ac:spMkLst>
            <pc:docMk/>
            <pc:sldMk cId="3891886282" sldId="257"/>
            <ac:spMk id="3" creationId="{00000000-0000-0000-0000-000000000000}"/>
          </ac:spMkLst>
        </pc:spChg>
      </pc:sldChg>
      <pc:sldChg chg="modSp">
        <pc:chgData name="Lampman, Allison" userId="S::alampman1@helenaschools.org::40769aa2-0389-469f-8ada-479147c50ba9" providerId="AD" clId="Web-{BCC0AFC8-D911-837B-2985-F8702887A836}" dt="2018-09-11T20:12:37.199" v="405" actId="20577"/>
        <pc:sldMkLst>
          <pc:docMk/>
          <pc:sldMk cId="3971647834" sldId="259"/>
        </pc:sldMkLst>
        <pc:spChg chg="mod">
          <ac:chgData name="Lampman, Allison" userId="S::alampman1@helenaschools.org::40769aa2-0389-469f-8ada-479147c50ba9" providerId="AD" clId="Web-{BCC0AFC8-D911-837B-2985-F8702887A836}" dt="2018-09-11T20:12:37.199" v="405" actId="20577"/>
          <ac:spMkLst>
            <pc:docMk/>
            <pc:sldMk cId="3971647834" sldId="259"/>
            <ac:spMk id="3" creationId="{00000000-0000-0000-0000-000000000000}"/>
          </ac:spMkLst>
        </pc:spChg>
      </pc:sldChg>
      <pc:sldChg chg="modSp">
        <pc:chgData name="Lampman, Allison" userId="S::alampman1@helenaschools.org::40769aa2-0389-469f-8ada-479147c50ba9" providerId="AD" clId="Web-{BCC0AFC8-D911-837B-2985-F8702887A836}" dt="2018-09-11T20:11:49.604" v="393" actId="20577"/>
        <pc:sldMkLst>
          <pc:docMk/>
          <pc:sldMk cId="3866391240" sldId="260"/>
        </pc:sldMkLst>
        <pc:spChg chg="mod">
          <ac:chgData name="Lampman, Allison" userId="S::alampman1@helenaschools.org::40769aa2-0389-469f-8ada-479147c50ba9" providerId="AD" clId="Web-{BCC0AFC8-D911-837B-2985-F8702887A836}" dt="2018-09-11T20:11:49.604" v="393" actId="20577"/>
          <ac:spMkLst>
            <pc:docMk/>
            <pc:sldMk cId="3866391240" sldId="260"/>
            <ac:spMk id="2" creationId="{00000000-0000-0000-0000-000000000000}"/>
          </ac:spMkLst>
        </pc:spChg>
      </pc:sldChg>
      <pc:sldChg chg="modSp">
        <pc:chgData name="Lampman, Allison" userId="S::alampman1@helenaschools.org::40769aa2-0389-469f-8ada-479147c50ba9" providerId="AD" clId="Web-{BCC0AFC8-D911-837B-2985-F8702887A836}" dt="2018-09-11T20:11:05.228" v="385" actId="14100"/>
        <pc:sldMkLst>
          <pc:docMk/>
          <pc:sldMk cId="3086254085" sldId="261"/>
        </pc:sldMkLst>
        <pc:spChg chg="mod">
          <ac:chgData name="Lampman, Allison" userId="S::alampman1@helenaschools.org::40769aa2-0389-469f-8ada-479147c50ba9" providerId="AD" clId="Web-{BCC0AFC8-D911-837B-2985-F8702887A836}" dt="2018-09-11T20:11:05.228" v="385" actId="14100"/>
          <ac:spMkLst>
            <pc:docMk/>
            <pc:sldMk cId="3086254085" sldId="261"/>
            <ac:spMk id="3" creationId="{00000000-0000-0000-0000-000000000000}"/>
          </ac:spMkLst>
        </pc:spChg>
      </pc:sldChg>
      <pc:sldChg chg="modSp new">
        <pc:chgData name="Lampman, Allison" userId="S::alampman1@helenaschools.org::40769aa2-0389-469f-8ada-479147c50ba9" providerId="AD" clId="Web-{BCC0AFC8-D911-837B-2985-F8702887A836}" dt="2018-09-11T20:04:12.033" v="119" actId="20577"/>
        <pc:sldMkLst>
          <pc:docMk/>
          <pc:sldMk cId="2389370042" sldId="262"/>
        </pc:sldMkLst>
        <pc:spChg chg="mod">
          <ac:chgData name="Lampman, Allison" userId="S::alampman1@helenaschools.org::40769aa2-0389-469f-8ada-479147c50ba9" providerId="AD" clId="Web-{BCC0AFC8-D911-837B-2985-F8702887A836}" dt="2018-09-11T20:03:57.408" v="106" actId="20577"/>
          <ac:spMkLst>
            <pc:docMk/>
            <pc:sldMk cId="2389370042" sldId="262"/>
            <ac:spMk id="2" creationId="{394AD42E-B715-4245-9B31-999BCD10E392}"/>
          </ac:spMkLst>
        </pc:spChg>
        <pc:spChg chg="mod">
          <ac:chgData name="Lampman, Allison" userId="S::alampman1@helenaschools.org::40769aa2-0389-469f-8ada-479147c50ba9" providerId="AD" clId="Web-{BCC0AFC8-D911-837B-2985-F8702887A836}" dt="2018-09-11T20:04:12.033" v="119" actId="20577"/>
          <ac:spMkLst>
            <pc:docMk/>
            <pc:sldMk cId="2389370042" sldId="262"/>
            <ac:spMk id="3" creationId="{89691601-EA76-4CB1-B4A1-01EC3FA75DC3}"/>
          </ac:spMkLst>
        </pc:spChg>
      </pc:sldChg>
      <pc:sldChg chg="modSp add replId">
        <pc:chgData name="Lampman, Allison" userId="S::alampman1@helenaschools.org::40769aa2-0389-469f-8ada-479147c50ba9" providerId="AD" clId="Web-{BCC0AFC8-D911-837B-2985-F8702887A836}" dt="2018-09-11T20:05:22.253" v="169" actId="20577"/>
        <pc:sldMkLst>
          <pc:docMk/>
          <pc:sldMk cId="1375108532" sldId="263"/>
        </pc:sldMkLst>
        <pc:spChg chg="mod">
          <ac:chgData name="Lampman, Allison" userId="S::alampman1@helenaschools.org::40769aa2-0389-469f-8ada-479147c50ba9" providerId="AD" clId="Web-{BCC0AFC8-D911-837B-2985-F8702887A836}" dt="2018-09-11T20:04:40.471" v="132" actId="20577"/>
          <ac:spMkLst>
            <pc:docMk/>
            <pc:sldMk cId="1375108532" sldId="263"/>
            <ac:spMk id="2" creationId="{394AD42E-B715-4245-9B31-999BCD10E392}"/>
          </ac:spMkLst>
        </pc:spChg>
        <pc:spChg chg="mod">
          <ac:chgData name="Lampman, Allison" userId="S::alampman1@helenaschools.org::40769aa2-0389-469f-8ada-479147c50ba9" providerId="AD" clId="Web-{BCC0AFC8-D911-837B-2985-F8702887A836}" dt="2018-09-11T20:05:22.253" v="169" actId="20577"/>
          <ac:spMkLst>
            <pc:docMk/>
            <pc:sldMk cId="1375108532" sldId="263"/>
            <ac:spMk id="3" creationId="{89691601-EA76-4CB1-B4A1-01EC3FA75DC3}"/>
          </ac:spMkLst>
        </pc:spChg>
      </pc:sldChg>
    </pc:docChg>
  </pc:docChgLst>
  <pc:docChgLst>
    <pc:chgData name="Lampman, Allison" userId="S::alampman1@helenaschools.org::40769aa2-0389-469f-8ada-479147c50ba9" providerId="AD" clId="Web-{1705DACA-6322-8556-5BE5-51794F66DE88}"/>
    <pc:docChg chg="addSld modSld">
      <pc:chgData name="Lampman, Allison" userId="S::alampman1@helenaschools.org::40769aa2-0389-469f-8ada-479147c50ba9" providerId="AD" clId="Web-{1705DACA-6322-8556-5BE5-51794F66DE88}" dt="2018-09-18T15:00:37.101" v="118" actId="20577"/>
      <pc:docMkLst>
        <pc:docMk/>
      </pc:docMkLst>
      <pc:sldChg chg="modSp new">
        <pc:chgData name="Lampman, Allison" userId="S::alampman1@helenaschools.org::40769aa2-0389-469f-8ada-479147c50ba9" providerId="AD" clId="Web-{1705DACA-6322-8556-5BE5-51794F66DE88}" dt="2018-09-18T15:00:36.711" v="116" actId="20577"/>
        <pc:sldMkLst>
          <pc:docMk/>
          <pc:sldMk cId="2154855201" sldId="264"/>
        </pc:sldMkLst>
        <pc:spChg chg="mod">
          <ac:chgData name="Lampman, Allison" userId="S::alampman1@helenaschools.org::40769aa2-0389-469f-8ada-479147c50ba9" providerId="AD" clId="Web-{1705DACA-6322-8556-5BE5-51794F66DE88}" dt="2018-09-18T15:00:36.711" v="116" actId="20577"/>
          <ac:spMkLst>
            <pc:docMk/>
            <pc:sldMk cId="2154855201" sldId="264"/>
            <ac:spMk id="2" creationId="{416BAF87-6E55-4147-80BD-0658D4308628}"/>
          </ac:spMkLst>
        </pc:spChg>
        <pc:spChg chg="mod">
          <ac:chgData name="Lampman, Allison" userId="S::alampman1@helenaschools.org::40769aa2-0389-469f-8ada-479147c50ba9" providerId="AD" clId="Web-{1705DACA-6322-8556-5BE5-51794F66DE88}" dt="2018-09-18T15:00:23.476" v="104" actId="20577"/>
          <ac:spMkLst>
            <pc:docMk/>
            <pc:sldMk cId="2154855201" sldId="264"/>
            <ac:spMk id="3" creationId="{66591740-1251-40DF-A20B-A731C015835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27A7A-3AEC-4AAB-8C35-4EEF3D4BFA67}" type="datetimeFigureOut">
              <a:rPr lang="en-US"/>
              <a:t>9/18/2018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455CA-0FE3-498A-89C3-1D8E328CD96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36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455CA-0FE3-498A-89C3-1D8E328CD96E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04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455CA-0FE3-498A-89C3-1D8E328CD96E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94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455CA-0FE3-498A-89C3-1D8E328CD96E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91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455CA-0FE3-498A-89C3-1D8E328CD96E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7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455CA-0FE3-498A-89C3-1D8E328CD96E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97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24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18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74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5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75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91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2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84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43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68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34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60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23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3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34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36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46CE7D5-CF57-46EF-B807-FDD0502418D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035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Rhetorical Devices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Speech Unit 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solidFill>
                  <a:srgbClr val="E7BF5F"/>
                </a:solidFill>
              </a:rPr>
              <a:t>Metaphor</a:t>
            </a:r>
            <a:r>
              <a:rPr lang="en-US"/>
              <a:t>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316078"/>
            <a:ext cx="9905998" cy="347512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sz="3300" b="1" dirty="0">
                <a:solidFill>
                  <a:srgbClr val="E7BF5F"/>
                </a:solidFill>
              </a:rPr>
              <a:t>An implied comparison between two things that seem </a:t>
            </a:r>
            <a:r>
              <a:rPr lang="en-US" sz="3300" b="1" dirty="0">
                <a:solidFill>
                  <a:srgbClr val="E7BF5F"/>
                </a:solidFill>
                <a:latin typeface="Calibri"/>
              </a:rPr>
              <a:t>unrelated.</a:t>
            </a:r>
            <a:endParaRPr lang="en-US" sz="3300" b="1" dirty="0">
              <a:solidFill>
                <a:schemeClr val="tx1"/>
              </a:solidFill>
              <a:latin typeface="Calibri"/>
            </a:endParaRPr>
          </a:p>
          <a:p>
            <a:pPr lvl="1"/>
            <a:r>
              <a:rPr lang="en-US" sz="3300" b="1" dirty="0">
                <a:solidFill>
                  <a:srgbClr val="E7BF5F"/>
                </a:solidFill>
                <a:latin typeface="Calibri"/>
              </a:rPr>
              <a:t>Ex. My mother was boiling mad.</a:t>
            </a:r>
            <a:endParaRPr lang="en-US" sz="3300" b="1" dirty="0">
              <a:solidFill>
                <a:schemeClr val="tx1"/>
              </a:solidFill>
              <a:latin typeface="Calibri"/>
            </a:endParaRPr>
          </a:p>
          <a:p>
            <a:pPr lvl="1"/>
            <a:r>
              <a:rPr lang="en-US" sz="3300" b="1" dirty="0">
                <a:solidFill>
                  <a:srgbClr val="E7BF5F"/>
                </a:solidFill>
                <a:latin typeface="Calibri"/>
              </a:rPr>
              <a:t>Ex. The assignment was a breeze. </a:t>
            </a:r>
            <a:endParaRPr lang="en-US" sz="3300" b="1">
              <a:solidFill>
                <a:schemeClr val="tx1"/>
              </a:solidFill>
              <a:latin typeface="Calibri"/>
            </a:endParaRPr>
          </a:p>
          <a:p>
            <a:pPr lvl="1"/>
            <a:endParaRPr lang="en-US" sz="1900" dirty="0">
              <a:solidFill>
                <a:schemeClr val="tx1"/>
              </a:solidFill>
              <a:latin typeface="Calibri"/>
            </a:endParaRPr>
          </a:p>
          <a:p>
            <a:pPr lvl="1"/>
            <a:endParaRPr lang="en-US" sz="1900" dirty="0">
              <a:solidFill>
                <a:schemeClr val="tx1"/>
              </a:solidFill>
              <a:latin typeface="Calibri"/>
            </a:endParaRPr>
          </a:p>
          <a:p>
            <a:pPr lvl="1"/>
            <a:r>
              <a:rPr lang="en-US" sz="3300" b="1" u="sng" dirty="0">
                <a:solidFill>
                  <a:srgbClr val="E7BF5F"/>
                </a:solidFill>
                <a:latin typeface="Calibri"/>
              </a:rPr>
              <a:t>Extended Metaphor</a:t>
            </a:r>
            <a:r>
              <a:rPr lang="en-US" sz="3300" b="1" dirty="0">
                <a:solidFill>
                  <a:srgbClr val="E7BF5F"/>
                </a:solidFill>
                <a:latin typeface="Calibri"/>
              </a:rPr>
              <a:t> – The comparison continues beyond a single sentence, usually into a whole paragraph, but sometimes the whole text. </a:t>
            </a:r>
            <a:endParaRPr lang="en-US" sz="2800" b="1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1886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solidFill>
                  <a:srgbClr val="E7BF5F"/>
                </a:solidFill>
              </a:rPr>
              <a:t>Simile</a:t>
            </a:r>
            <a:endParaRPr lang="en-US" sz="4800" b="1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>
                <a:solidFill>
                  <a:srgbClr val="E7BF5F"/>
                </a:solidFill>
              </a:rPr>
              <a:t>A comparison using like or as </a:t>
            </a:r>
            <a:endParaRPr lang="en-US" sz="2800" b="1">
              <a:solidFill>
                <a:schemeClr val="tx1"/>
              </a:solidFill>
            </a:endParaRPr>
          </a:p>
          <a:p>
            <a:pPr lvl="1"/>
            <a:r>
              <a:rPr lang="en-US" sz="2800" b="1">
                <a:solidFill>
                  <a:srgbClr val="E7BF5F"/>
                </a:solidFill>
              </a:rPr>
              <a:t>Ex. John is as slow as a snail.</a:t>
            </a:r>
            <a:endParaRPr lang="en-US" sz="2800" b="1">
              <a:solidFill>
                <a:schemeClr val="tx1"/>
              </a:solidFill>
            </a:endParaRPr>
          </a:p>
          <a:p>
            <a:pPr lvl="1"/>
            <a:r>
              <a:rPr lang="en-US" sz="2800" b="1">
                <a:solidFill>
                  <a:srgbClr val="E7BF5F"/>
                </a:solidFill>
              </a:rPr>
              <a:t>Ex. Her hair was like a sheet, covering her face.</a:t>
            </a:r>
            <a:r>
              <a:rPr lang="en-US"/>
              <a:t> 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33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solidFill>
                  <a:srgbClr val="E7BF5F"/>
                </a:solidFill>
              </a:rPr>
              <a:t>Repetition </a:t>
            </a:r>
            <a:endParaRPr lang="en-US" sz="4800" b="1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229" y="2275973"/>
            <a:ext cx="9905998" cy="388620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800" b="1" dirty="0">
                <a:solidFill>
                  <a:srgbClr val="E7BF5F"/>
                </a:solidFill>
              </a:rPr>
              <a:t>Used to emphasize or make an idea clear, words or phrases will be repeated multiple times. </a:t>
            </a:r>
            <a:endParaRPr lang="en-US" sz="2800" b="1" dirty="0">
              <a:solidFill>
                <a:srgbClr val="FFFFFF"/>
              </a:solidFill>
            </a:endParaRPr>
          </a:p>
          <a:p>
            <a:pPr lvl="1"/>
            <a:r>
              <a:rPr lang="en-US" sz="2800" b="1" dirty="0">
                <a:solidFill>
                  <a:srgbClr val="E7BF5F"/>
                </a:solidFill>
                <a:latin typeface="Calibri"/>
              </a:rPr>
              <a:t>Ex.  "</a:t>
            </a:r>
            <a:r>
              <a:rPr lang="en-US" sz="2800" b="1" dirty="0">
                <a:solidFill>
                  <a:srgbClr val="E7BF5F"/>
                </a:solidFill>
                <a:latin typeface="Arial" charset="0"/>
              </a:rPr>
              <a:t>Because I do not hope to turn again</a:t>
            </a:r>
            <a:br>
              <a:rPr lang="en-US" sz="2800" b="1" dirty="0">
                <a:solidFill>
                  <a:srgbClr val="E7BF5F"/>
                </a:solidFill>
                <a:latin typeface="Arial" charset="0"/>
                <a:cs typeface="Arial"/>
              </a:rPr>
            </a:br>
            <a:r>
              <a:rPr lang="en-US" sz="2800" b="1" dirty="0">
                <a:solidFill>
                  <a:srgbClr val="E7BF5F"/>
                </a:solidFill>
                <a:latin typeface="Arial" charset="0"/>
              </a:rPr>
              <a:t>       Because I do not hope</a:t>
            </a:r>
            <a:br>
              <a:rPr lang="en-US" sz="2800" b="1" dirty="0">
                <a:solidFill>
                  <a:srgbClr val="E7BF5F"/>
                </a:solidFill>
                <a:latin typeface="Arial" charset="0"/>
                <a:cs typeface="Arial"/>
              </a:rPr>
            </a:br>
            <a:r>
              <a:rPr lang="en-US" sz="2800" b="1" dirty="0">
                <a:solidFill>
                  <a:srgbClr val="E7BF5F"/>
                </a:solidFill>
                <a:latin typeface="Arial" charset="0"/>
              </a:rPr>
              <a:t>       Because I do not hope to turn…"</a:t>
            </a:r>
            <a:endParaRPr lang="en-US" sz="2800" b="1" dirty="0">
              <a:solidFill>
                <a:schemeClr val="tx1"/>
              </a:solidFill>
              <a:latin typeface="Arial" charset="0"/>
            </a:endParaRPr>
          </a:p>
          <a:p>
            <a:pPr lvl="4"/>
            <a:r>
              <a:rPr lang="en-US" sz="2800" b="1" dirty="0">
                <a:solidFill>
                  <a:srgbClr val="E7BF5F"/>
                </a:solidFill>
                <a:latin typeface="Arial" charset="0"/>
              </a:rPr>
              <a:t>- "Ash-Wednesday" by T.S. Eliot</a:t>
            </a:r>
            <a:r>
              <a:rPr lang="en-US" dirty="0">
                <a:latin typeface="Arial" charset="0"/>
              </a:rPr>
              <a:t> </a:t>
            </a:r>
            <a:endParaRPr lang="en-US" sz="1600" dirty="0">
              <a:latin typeface="Arial" charset="0"/>
              <a:cs typeface="Arial"/>
            </a:endParaRPr>
          </a:p>
          <a:p>
            <a:pPr lvl="1"/>
            <a:r>
              <a:rPr lang="en-US" sz="2800" b="1" dirty="0">
                <a:solidFill>
                  <a:schemeClr val="accent4"/>
                </a:solidFill>
                <a:latin typeface="Arial" charset="0"/>
                <a:cs typeface="Arial"/>
              </a:rPr>
              <a:t>Ex. The new boss says that, in this organization, the wrong person was appointed for the wrong job, following the wrong procedure, but this will not happen again.</a:t>
            </a:r>
            <a:endParaRPr lang="en-US" sz="2800">
              <a:solidFill>
                <a:schemeClr val="accent4"/>
              </a:solidFill>
              <a:latin typeface="Arial" charset="0"/>
              <a:cs typeface="Arial"/>
            </a:endParaRPr>
          </a:p>
          <a:p>
            <a:pPr lvl="3"/>
            <a:endParaRPr lang="en-US" dirty="0">
              <a:latin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1647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rgbClr val="E7BF5F"/>
                </a:solidFill>
              </a:rPr>
              <a:t>Allusion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800" b="1">
                <a:solidFill>
                  <a:srgbClr val="E7BF5F"/>
                </a:solidFill>
              </a:rPr>
              <a:t>Different from "illusions." An indirect reference to a person, place, thing, or idea of historical/literary/cultural significance. </a:t>
            </a:r>
            <a:endParaRPr lang="en-US" sz="2800" b="1">
              <a:solidFill>
                <a:schemeClr val="tx1"/>
              </a:solidFill>
            </a:endParaRPr>
          </a:p>
          <a:p>
            <a:pPr lvl="1"/>
            <a:r>
              <a:rPr lang="en-US" sz="2800" b="1">
                <a:solidFill>
                  <a:srgbClr val="E7BF5F"/>
                </a:solidFill>
              </a:rPr>
              <a:t>Ex. His Herculean strength was astounding. </a:t>
            </a:r>
            <a:endParaRPr lang="en-US" sz="2800" b="1">
              <a:solidFill>
                <a:schemeClr val="tx1"/>
              </a:solidFill>
            </a:endParaRPr>
          </a:p>
          <a:p>
            <a:pPr lvl="1"/>
            <a:r>
              <a:rPr lang="en-US" sz="2800" b="1">
                <a:solidFill>
                  <a:srgbClr val="E7BF5F"/>
                </a:solidFill>
              </a:rPr>
              <a:t>Ex. Eduardo is the new Newton of our school.</a:t>
            </a:r>
            <a:r>
              <a:rPr lang="en-US"/>
              <a:t> </a:t>
            </a:r>
          </a:p>
          <a:p>
            <a:pPr lvl="1"/>
            <a:r>
              <a:rPr lang="en-US" sz="2800" b="1">
                <a:solidFill>
                  <a:srgbClr val="E7BF5F"/>
                </a:solidFill>
              </a:rPr>
              <a:t>Ex. When  the struggle is real, I might say, "You're killing me, smalls!"</a:t>
            </a:r>
            <a:r>
              <a:rPr lang="en-US">
                <a:solidFill>
                  <a:schemeClr val="tx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66391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AD42E-B715-4245-9B31-999BCD10E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4"/>
                </a:solidFill>
              </a:rPr>
              <a:t>Alliteration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91601-EA76-4CB1-B4A1-01EC3FA75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4"/>
                </a:solidFill>
              </a:rPr>
              <a:t>The repetition of consonant sounds at the beginning of words.</a:t>
            </a:r>
          </a:p>
          <a:p>
            <a:pPr lvl="1"/>
            <a:r>
              <a:rPr lang="en-US" sz="2400" b="1" dirty="0">
                <a:solidFill>
                  <a:schemeClr val="accent4"/>
                </a:solidFill>
              </a:rPr>
              <a:t>Ex. Peter Piper Picked a peck of Pickled Peppers</a:t>
            </a:r>
          </a:p>
          <a:p>
            <a:pPr lvl="1"/>
            <a:r>
              <a:rPr lang="en-US" sz="2400" b="1" dirty="0">
                <a:solidFill>
                  <a:schemeClr val="accent4"/>
                </a:solidFill>
              </a:rPr>
              <a:t>Ex. Bed Bath and Beyond</a:t>
            </a:r>
          </a:p>
        </p:txBody>
      </p:sp>
    </p:spTree>
    <p:extLst>
      <p:ext uri="{BB962C8B-B14F-4D97-AF65-F5344CB8AC3E}">
        <p14:creationId xmlns:p14="http://schemas.microsoft.com/office/powerpoint/2010/main" val="2389370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AD42E-B715-4245-9B31-999BCD10E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4"/>
                </a:solidFill>
              </a:rPr>
              <a:t>Hyperbole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91601-EA76-4CB1-B4A1-01EC3FA75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4"/>
                </a:solidFill>
              </a:rPr>
              <a:t>Exaggerating for the sake of emphasis </a:t>
            </a:r>
          </a:p>
          <a:p>
            <a:pPr lvl="1"/>
            <a:r>
              <a:rPr lang="en-US" sz="2400" b="1" dirty="0">
                <a:solidFill>
                  <a:schemeClr val="accent4"/>
                </a:solidFill>
              </a:rPr>
              <a:t>Ex. I've told you a thousand times</a:t>
            </a:r>
          </a:p>
          <a:p>
            <a:pPr lvl="1"/>
            <a:r>
              <a:rPr lang="en-US" sz="2400" b="1" dirty="0">
                <a:solidFill>
                  <a:schemeClr val="accent4"/>
                </a:solidFill>
              </a:rPr>
              <a:t>Ex. I'll just die without my 2nd energy drink!</a:t>
            </a:r>
          </a:p>
        </p:txBody>
      </p:sp>
    </p:spTree>
    <p:extLst>
      <p:ext uri="{BB962C8B-B14F-4D97-AF65-F5344CB8AC3E}">
        <p14:creationId xmlns:p14="http://schemas.microsoft.com/office/powerpoint/2010/main" val="1375108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solidFill>
                  <a:srgbClr val="E7BF5F"/>
                </a:solidFill>
              </a:rPr>
              <a:t>Logos, Pathos, Ethos</a:t>
            </a:r>
            <a:endParaRPr lang="en-US" sz="4800" b="1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316078"/>
            <a:ext cx="9905998" cy="3475122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sz="2800" b="1" dirty="0">
                <a:solidFill>
                  <a:srgbClr val="E7BF5F"/>
                </a:solidFill>
              </a:rPr>
              <a:t>Each of these are literary devices meant to help persuade the reader/listener. </a:t>
            </a:r>
            <a:endParaRPr lang="en-US" sz="2800" b="1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rgbClr val="E7BF5F"/>
                </a:solidFill>
              </a:rPr>
              <a:t>Logos uses logic or reason </a:t>
            </a:r>
            <a:endParaRPr lang="en-US" sz="2800" b="1">
              <a:solidFill>
                <a:srgbClr val="FFFFFF"/>
              </a:solidFill>
            </a:endParaRPr>
          </a:p>
          <a:p>
            <a:pPr lvl="1"/>
            <a:r>
              <a:rPr lang="en-US" sz="2600" b="1" dirty="0">
                <a:solidFill>
                  <a:srgbClr val="E7BF5F"/>
                </a:solidFill>
              </a:rPr>
              <a:t>Ex. Presenting facts or referencing history</a:t>
            </a:r>
          </a:p>
          <a:p>
            <a:r>
              <a:rPr lang="en-US" sz="2800" b="1" dirty="0">
                <a:solidFill>
                  <a:srgbClr val="E7BF5F"/>
                </a:solidFill>
              </a:rPr>
              <a:t>Pathos tries to stir up an emotional response (whatever emotion the speaker wants them to feel)</a:t>
            </a:r>
            <a:endParaRPr lang="en-US" sz="2800" b="1" dirty="0">
              <a:solidFill>
                <a:schemeClr val="tx1"/>
              </a:solidFill>
            </a:endParaRPr>
          </a:p>
          <a:p>
            <a:pPr lvl="1"/>
            <a:r>
              <a:rPr lang="en-US" sz="2600" b="1" dirty="0">
                <a:solidFill>
                  <a:srgbClr val="E7BF5F"/>
                </a:solidFill>
              </a:rPr>
              <a:t>Ex. Using language that make people feel </a:t>
            </a:r>
            <a:endParaRPr lang="en-US" sz="3100" b="1" dirty="0">
              <a:solidFill>
                <a:srgbClr val="E7BF5F"/>
              </a:solidFill>
            </a:endParaRPr>
          </a:p>
          <a:p>
            <a:pPr lvl="1"/>
            <a:r>
              <a:rPr lang="en-US" sz="2600" b="1" dirty="0">
                <a:solidFill>
                  <a:srgbClr val="E7BF5F"/>
                </a:solidFill>
              </a:rPr>
              <a:t>Ex. Using topics the audience feels strongly about (children, puppies, etc.)</a:t>
            </a:r>
          </a:p>
          <a:p>
            <a:r>
              <a:rPr lang="en-US" sz="2800" b="1" dirty="0">
                <a:solidFill>
                  <a:srgbClr val="E7BF5F"/>
                </a:solidFill>
              </a:rPr>
              <a:t>Ethos verifies the credibility of the author.</a:t>
            </a:r>
            <a:r>
              <a:rPr lang="en-US" dirty="0"/>
              <a:t>  </a:t>
            </a:r>
          </a:p>
          <a:p>
            <a:pPr lvl="1"/>
            <a:r>
              <a:rPr lang="en-US" sz="2600" b="1" dirty="0">
                <a:solidFill>
                  <a:schemeClr val="accent4"/>
                </a:solidFill>
              </a:rPr>
              <a:t>Ex. Stating your experience, qualifications, or explaining why YOU are giving this speech</a:t>
            </a:r>
          </a:p>
        </p:txBody>
      </p:sp>
    </p:spTree>
    <p:extLst>
      <p:ext uri="{BB962C8B-B14F-4D97-AF65-F5344CB8AC3E}">
        <p14:creationId xmlns:p14="http://schemas.microsoft.com/office/powerpoint/2010/main" val="3086254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BAF87-6E55-4147-80BD-0658D4308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4"/>
                </a:solidFill>
              </a:rPr>
              <a:t>Assignment (due Friday)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91740-1251-40DF-A20B-A731C0158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4"/>
                </a:solidFill>
              </a:rPr>
              <a:t>Find one of the devices we learned in your independent reading book. Sticky note or book mark it, label which device it is, and show me!</a:t>
            </a:r>
          </a:p>
        </p:txBody>
      </p:sp>
    </p:spTree>
    <p:extLst>
      <p:ext uri="{BB962C8B-B14F-4D97-AF65-F5344CB8AC3E}">
        <p14:creationId xmlns:p14="http://schemas.microsoft.com/office/powerpoint/2010/main" val="21548552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Mesh</vt:lpstr>
      <vt:lpstr>Rhetorical Devices </vt:lpstr>
      <vt:lpstr>Metaphor </vt:lpstr>
      <vt:lpstr>Simile</vt:lpstr>
      <vt:lpstr>Repetition </vt:lpstr>
      <vt:lpstr>Allusion</vt:lpstr>
      <vt:lpstr>Alliteration</vt:lpstr>
      <vt:lpstr>Hyperbole</vt:lpstr>
      <vt:lpstr>Logos, Pathos, Ethos</vt:lpstr>
      <vt:lpstr>Assignment (due Friday)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Rhetorical Devices </dc:title>
  <cp:revision>24</cp:revision>
  <dcterms:modified xsi:type="dcterms:W3CDTF">2018-09-18T15:00:51Z</dcterms:modified>
</cp:coreProperties>
</file>